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5" autoAdjust="0"/>
    <p:restoredTop sz="94672"/>
  </p:normalViewPr>
  <p:slideViewPr>
    <p:cSldViewPr snapToGrid="0" snapToObjects="1">
      <p:cViewPr varScale="1">
        <p:scale>
          <a:sx n="58" d="100"/>
          <a:sy n="58" d="100"/>
        </p:scale>
        <p:origin x="11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BBA5C-2F3D-9E4D-AD08-97AC9BD00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5795C4-14CC-7E4B-8622-CDABBDAA7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C5D3E-9152-7746-AF03-239283D7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3C86-C902-8547-8AA3-EA41769F2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D1C49-62C6-674B-90C3-4C12417BB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7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82D3E-7BCE-5C4F-A2ED-57150459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4C8455-4B99-8548-8E7A-67A3D4838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5F323-FDAB-0B48-A37A-9F8773796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DAAC0-0E11-0B4C-BB1D-BD5CA2F69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1EBDA-8D02-1640-B100-D8990368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51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5007C8-F38D-C247-B304-608826EA34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4942B-D063-ED49-B30E-989A6A6BCE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95BE5-8DEB-CB47-B330-A313C2A94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38F0-EBC2-B44E-AB9D-35702638E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776BE-3822-4D45-876E-024175494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32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2B024-B03D-1C48-81F4-A5D940953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205CF-BE08-FC47-8AFC-EE0CD73CB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AE1F7-2CA3-984E-8BAF-22D817DCC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3CD8F-901B-0C4B-84E4-6ACDBDB78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B7DC4-A9BB-614D-B149-5B62FAF56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05BF6-4DF4-8D4F-AA7C-1C3F600EB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76BD3-AFA5-224C-87DE-0178AECDA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ECA09-BA08-9E42-ABAA-A3D112E4C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0CDCE-0DCB-5049-8A55-BDCD24F05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E1F7A-DAF0-5D40-8D4F-98F80A83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7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6F2A6-9B7B-B74A-A668-06A7E12E3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0D848-C524-EC4C-B88A-65B4095D86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6325DC-A900-3F4E-BA36-8BEE82641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E2B11-B843-5345-B0E8-2E6D2B440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10E0F-256C-6A49-AEF2-B6C8AFD6F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25A1B-9F81-FD4D-B260-D19F84C58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33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F5686-97EC-B641-A55F-921703082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100B2-513E-5D41-9F30-48D1766A5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84B7AE-55EA-C74E-ADB2-846D6A34FE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2264E2-050C-5143-BE99-1590136DCA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6C34D-C895-A14F-AEAB-E937E9FED0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40096F-6E2A-FA45-8E86-0559E12B4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789CD7-194E-8844-93EB-C7B689438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B0707-4244-4E49-A70F-4B12638B0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4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D82FB-B610-C749-B9D9-9695EDDC5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558244-DA34-004F-8E89-6DF760EB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DF95D-A015-CA4B-A548-26B582BF3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B932F2-F006-FD4D-89BD-DFA64089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5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5AD638-A5AB-0944-BEC8-AF6C6A116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03A074-262D-2844-874E-BD8AB5936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E2237-F835-2D4A-AB70-13484EFF9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2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914B-9FD8-9B4E-88B6-4EFDC9AFB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F347B-8C22-C142-B578-C8AEDB2F9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B26390-8A44-814D-A396-2A4D5CF2A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152195-2E7F-094C-8A8B-732C68FA8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EF75A-52C5-C042-B00B-478E36B2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0C245-E04A-AC4A-AB44-98C54900A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5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9C3ED-491E-EB46-AD73-7AF237915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42DB66-F27F-8344-AC19-9924418EB8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0152D-9941-1140-A3C9-FE764F317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8C4AE0-8ACB-5440-AD81-0AB452448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E028E-B37B-0B48-8E59-B6D3267C2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A56DB-2AD4-024C-A49C-649D7658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9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FCE84E-CF77-7A48-859D-329659CFD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8DE34-7EC2-AF4B-A760-3DBB574A6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0F263-6A94-0949-9A7F-5E13DB247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59092-4D4D-1E41-9BCF-2CF31C51F69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88805-C71E-954F-8953-4B7048D96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35A00-6AE0-DD45-AFE3-A7C9D3E2BF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19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739E591-8F1C-C742-B12C-6D1E9E43DC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07299"/>
            <a:ext cx="9144000" cy="3917302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cs typeface="Arial" panose="020B0604020202020204" pitchFamily="34" charset="0"/>
              </a:rPr>
              <a:t>Challenge Statement: </a:t>
            </a:r>
          </a:p>
          <a:p>
            <a:pPr algn="l"/>
            <a:endParaRPr lang="en-US" dirty="0">
              <a:cs typeface="Arial" panose="020B0604020202020204" pitchFamily="34" charset="0"/>
            </a:endParaRPr>
          </a:p>
          <a:p>
            <a:pPr algn="l"/>
            <a:endParaRPr lang="en-US" dirty="0">
              <a:cs typeface="Arial" panose="020B0604020202020204" pitchFamily="34" charset="0"/>
            </a:endParaRPr>
          </a:p>
          <a:p>
            <a:pPr algn="l"/>
            <a:r>
              <a:rPr lang="en-US" dirty="0">
                <a:cs typeface="Arial" panose="020B0604020202020204" pitchFamily="34" charset="0"/>
              </a:rPr>
              <a:t>Title of Proposal:</a:t>
            </a:r>
          </a:p>
          <a:p>
            <a:pPr algn="l"/>
            <a:endParaRPr lang="en-US" dirty="0">
              <a:cs typeface="Arial" panose="020B0604020202020204" pitchFamily="34" charset="0"/>
            </a:endParaRPr>
          </a:p>
          <a:p>
            <a:pPr algn="l"/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84935"/>
          </a:xfrm>
        </p:spPr>
        <p:txBody>
          <a:bodyPr anchor="t">
            <a:normAutofit/>
          </a:bodyPr>
          <a:lstStyle/>
          <a:p>
            <a:r>
              <a:rPr lang="en-US" sz="4000" dirty="0">
                <a:latin typeface="+mn-lt"/>
                <a:cs typeface="Arial" panose="020B0604020202020204" pitchFamily="34" charset="0"/>
              </a:rPr>
              <a:t>Sustainability Open Innovation Challenge</a:t>
            </a:r>
            <a:endParaRPr lang="en-SG" sz="4000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15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3DDB6-7DBF-3C48-9293-C5B734DD9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007A6-9EAB-5143-A44C-1EFE4913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Details of Applicant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Executive Summary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Detailed project proposal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(Optional) Grant Application Information*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0560" y="6327288"/>
            <a:ext cx="11018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*For SMEs/startups that have more than 30% Singaporean shareholding and wish to seek funding support for proposed project</a:t>
            </a:r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3947499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54FCB-FB20-A644-95FD-323D59883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Details of Applicant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B2DF8-3131-0B41-B379-D79530EB9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of lead company and collaborator(s), if any</a:t>
            </a:r>
          </a:p>
          <a:p>
            <a:r>
              <a:rPr lang="en-US" dirty="0"/>
              <a:t>Contact person’s email and mobile no</a:t>
            </a:r>
          </a:p>
          <a:p>
            <a:r>
              <a:rPr lang="en-US" dirty="0"/>
              <a:t>Business Address and Corporate Website of lead applicant</a:t>
            </a:r>
          </a:p>
          <a:p>
            <a:r>
              <a:rPr lang="en-US" dirty="0"/>
              <a:t>Profile of lead company and collaborator(s), if any (in less than 100 words each)</a:t>
            </a:r>
          </a:p>
          <a:p>
            <a:r>
              <a:rPr lang="en-US" dirty="0"/>
              <a:t>Areas of Expertise (in less than 100 words)</a:t>
            </a:r>
          </a:p>
        </p:txBody>
      </p:sp>
    </p:spTree>
    <p:extLst>
      <p:ext uri="{BB962C8B-B14F-4D97-AF65-F5344CB8AC3E}">
        <p14:creationId xmlns:p14="http://schemas.microsoft.com/office/powerpoint/2010/main" val="2321968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D475F-10A7-C54A-8A73-0E205889A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02674-592E-CA4D-91C4-51E9E2534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b="1" dirty="0"/>
              <a:t>Instruction:</a:t>
            </a:r>
            <a:r>
              <a:rPr lang="en-SG" dirty="0"/>
              <a:t> To provide a summary of the solution, technology and deliverables – tangible and intangible outcomes of the project (in less than 500 words)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399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8FC64-4B5F-0248-A4DB-8FDF2AFE0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C. Detailed Project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5468D-059A-C549-9629-9B997BBDA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SG" sz="2400" b="1" dirty="0"/>
              <a:t>Instruction:</a:t>
            </a:r>
            <a:r>
              <a:rPr lang="en-SG" sz="2400" dirty="0"/>
              <a:t> To elaborate according to the following outline (can be more than 1 slide per item)</a:t>
            </a:r>
            <a:endParaRPr lang="en-US" sz="2400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Technical effectiveness and feasibility of solution to address the challenge statement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Desired deliverables/milestones and outcomes of projects (including but not limited to tech specs, project/product development schedule, key challenges to overcome)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Economic feasibility of solution (</a:t>
            </a:r>
            <a:r>
              <a:rPr lang="en-US" dirty="0" err="1"/>
              <a:t>commercialisation</a:t>
            </a:r>
            <a:r>
              <a:rPr lang="en-US" dirty="0"/>
              <a:t> strategy, estimated commercial price, operating/maintenance/life cycle cost)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Potential benefits (e.g. how is this solution novel/different from what is available currently, potential cost and manpower savings)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Capacity and expertise to execute (capabilities and resources committed)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Details on POC/MVP if applicable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Others (as specifically requested by Challenge Brief)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98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D. (Optional) Grant Application Information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557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SG" b="1" dirty="0"/>
              <a:t>Instruction: </a:t>
            </a:r>
            <a:r>
              <a:rPr lang="en-US" dirty="0"/>
              <a:t>For SMEs/startups that have more than 30% local shareholding (by Singapore Citizen or PR) and wish to seek funding support for proposed project, please fill and submit the [Application form to request for grant support.docx] together with the proposal submission.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8322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338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Sustainability Open Innovation Challenge</vt:lpstr>
      <vt:lpstr>Submission Requirements</vt:lpstr>
      <vt:lpstr>A. Details of Applicant</vt:lpstr>
      <vt:lpstr>B. Executive Summary</vt:lpstr>
      <vt:lpstr>C. Detailed Project Proposal</vt:lpstr>
      <vt:lpstr>D. (Optional) Grant Application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DSTA HackerFest 2018 Submission</dc:title>
  <dc:creator>Tan Yi Xiang (DSTA)</dc:creator>
  <cp:lastModifiedBy>Vernice NG (ENTERPRISESG)</cp:lastModifiedBy>
  <cp:revision>33</cp:revision>
  <dcterms:created xsi:type="dcterms:W3CDTF">2018-10-27T03:23:47Z</dcterms:created>
  <dcterms:modified xsi:type="dcterms:W3CDTF">2020-11-13T13:32:12Z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f9331f7-95a2-472a-92bc-d73219eb516b_Enabled">
    <vt:lpwstr>True</vt:lpwstr>
  </property>
  <property fmtid="{D5CDD505-2E9C-101B-9397-08002B2CF9AE}" pid="3" name="MSIP_Label_3f9331f7-95a2-472a-92bc-d73219eb516b_SiteId">
    <vt:lpwstr>0b11c524-9a1c-4e1b-84cb-6336aefc2243</vt:lpwstr>
  </property>
  <property fmtid="{D5CDD505-2E9C-101B-9397-08002B2CF9AE}" pid="4" name="MSIP_Label_3f9331f7-95a2-472a-92bc-d73219eb516b_Owner">
    <vt:lpwstr>Vernice_NG@enterprisesg.gov.sg</vt:lpwstr>
  </property>
  <property fmtid="{D5CDD505-2E9C-101B-9397-08002B2CF9AE}" pid="5" name="MSIP_Label_3f9331f7-95a2-472a-92bc-d73219eb516b_SetDate">
    <vt:lpwstr>2020-11-13T13:31:50.4250694Z</vt:lpwstr>
  </property>
  <property fmtid="{D5CDD505-2E9C-101B-9397-08002B2CF9AE}" pid="6" name="MSIP_Label_3f9331f7-95a2-472a-92bc-d73219eb516b_Name">
    <vt:lpwstr>CONFIDENTIAL</vt:lpwstr>
  </property>
  <property fmtid="{D5CDD505-2E9C-101B-9397-08002B2CF9AE}" pid="7" name="MSIP_Label_3f9331f7-95a2-472a-92bc-d73219eb516b_Application">
    <vt:lpwstr>Microsoft Azure Information Protection</vt:lpwstr>
  </property>
  <property fmtid="{D5CDD505-2E9C-101B-9397-08002B2CF9AE}" pid="8" name="MSIP_Label_3f9331f7-95a2-472a-92bc-d73219eb516b_ActionId">
    <vt:lpwstr>777a9a32-6eb9-4779-8028-83ad73e857c1</vt:lpwstr>
  </property>
  <property fmtid="{D5CDD505-2E9C-101B-9397-08002B2CF9AE}" pid="9" name="MSIP_Label_3f9331f7-95a2-472a-92bc-d73219eb516b_Extended_MSFT_Method">
    <vt:lpwstr>Automatic</vt:lpwstr>
  </property>
  <property fmtid="{D5CDD505-2E9C-101B-9397-08002B2CF9AE}" pid="10" name="MSIP_Label_4f288355-fb4c-44cd-b9ca-40cfc2aee5f8_Enabled">
    <vt:lpwstr>True</vt:lpwstr>
  </property>
  <property fmtid="{D5CDD505-2E9C-101B-9397-08002B2CF9AE}" pid="11" name="MSIP_Label_4f288355-fb4c-44cd-b9ca-40cfc2aee5f8_SiteId">
    <vt:lpwstr>0b11c524-9a1c-4e1b-84cb-6336aefc2243</vt:lpwstr>
  </property>
  <property fmtid="{D5CDD505-2E9C-101B-9397-08002B2CF9AE}" pid="12" name="MSIP_Label_4f288355-fb4c-44cd-b9ca-40cfc2aee5f8_Owner">
    <vt:lpwstr>Vernice_NG@enterprisesg.gov.sg</vt:lpwstr>
  </property>
  <property fmtid="{D5CDD505-2E9C-101B-9397-08002B2CF9AE}" pid="13" name="MSIP_Label_4f288355-fb4c-44cd-b9ca-40cfc2aee5f8_SetDate">
    <vt:lpwstr>2020-11-13T13:31:50.4250694Z</vt:lpwstr>
  </property>
  <property fmtid="{D5CDD505-2E9C-101B-9397-08002B2CF9AE}" pid="14" name="MSIP_Label_4f288355-fb4c-44cd-b9ca-40cfc2aee5f8_Name">
    <vt:lpwstr>NON-SENSITIVE</vt:lpwstr>
  </property>
  <property fmtid="{D5CDD505-2E9C-101B-9397-08002B2CF9AE}" pid="15" name="MSIP_Label_4f288355-fb4c-44cd-b9ca-40cfc2aee5f8_Application">
    <vt:lpwstr>Microsoft Azure Information Protection</vt:lpwstr>
  </property>
  <property fmtid="{D5CDD505-2E9C-101B-9397-08002B2CF9AE}" pid="16" name="MSIP_Label_4f288355-fb4c-44cd-b9ca-40cfc2aee5f8_ActionId">
    <vt:lpwstr>777a9a32-6eb9-4779-8028-83ad73e857c1</vt:lpwstr>
  </property>
  <property fmtid="{D5CDD505-2E9C-101B-9397-08002B2CF9AE}" pid="17" name="MSIP_Label_4f288355-fb4c-44cd-b9ca-40cfc2aee5f8_Parent">
    <vt:lpwstr>3f9331f7-95a2-472a-92bc-d73219eb516b</vt:lpwstr>
  </property>
  <property fmtid="{D5CDD505-2E9C-101B-9397-08002B2CF9AE}" pid="18" name="MSIP_Label_4f288355-fb4c-44cd-b9ca-40cfc2aee5f8_Extended_MSFT_Method">
    <vt:lpwstr>Automatic</vt:lpwstr>
  </property>
  <property fmtid="{D5CDD505-2E9C-101B-9397-08002B2CF9AE}" pid="19" name="Sensitivity">
    <vt:lpwstr>CONFIDENTIAL NON-SENSITIVE</vt:lpwstr>
  </property>
</Properties>
</file>